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82" r:id="rId5"/>
    <p:sldId id="283" r:id="rId6"/>
    <p:sldId id="284" r:id="rId7"/>
    <p:sldId id="286" r:id="rId8"/>
    <p:sldId id="288" r:id="rId9"/>
    <p:sldId id="289" r:id="rId10"/>
    <p:sldId id="28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31" autoAdjust="0"/>
  </p:normalViewPr>
  <p:slideViewPr>
    <p:cSldViewPr snapToGrid="0">
      <p:cViewPr>
        <p:scale>
          <a:sx n="61" d="100"/>
          <a:sy n="61" d="100"/>
        </p:scale>
        <p:origin x="9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2019/04/09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2019/04/09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prstGeom prst="rect">
            <a:avLst/>
          </a:prstGeo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4A68A-A649-4629-B89B-59646907F43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prstGeom prst="rect">
            <a:avLst/>
          </a:prstGeo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  <a:prstGeom prst="rect">
            <a:avLst/>
          </a:prstGeo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46375"/>
            <a:ext cx="9198000" cy="5130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prstGeom prst="rect">
            <a:avLst/>
          </a:prstGeo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prstGeom prst="rect">
            <a:avLst/>
          </a:prstGeo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  <a:prstGeom prst="rect">
            <a:avLst/>
          </a:prstGeom>
        </p:spPr>
        <p:txBody>
          <a:bodyPr anchor="b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  <a:prstGeom prst="rect">
            <a:avLst/>
          </a:prstGeom>
        </p:spPr>
        <p:txBody>
          <a:bodyPr anchor="b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prstGeom prst="rect">
            <a:avLst/>
          </a:prstGeo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prstGeom prst="rect">
            <a:avLst/>
          </a:prstGeo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prstGeom prst="rect">
            <a:avLst/>
          </a:prstGeo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prstGeom prst="rect">
            <a:avLst/>
          </a:prstGeo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prstGeom prst="rect">
            <a:avLst/>
          </a:prstGeo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  <a:alpha val="3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m/zcmarcus/camping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moqups.com/LGF1PHY1oA/view/page/a1423f9d5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4813183" y="4225784"/>
            <a:ext cx="3079298" cy="241023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ZA" sz="2400" spc="-100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Wisco</a:t>
            </a:r>
            <a:r>
              <a:rPr lang="en-ZA" sz="2400" b="1" spc="-100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Explore</a:t>
            </a:r>
            <a:endParaRPr lang="en-ZA" sz="2400" b="1" spc="-100" baseline="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0576" y="4346296"/>
            <a:ext cx="4771905" cy="1674470"/>
          </a:xfrm>
        </p:spPr>
        <p:txBody>
          <a:bodyPr/>
          <a:lstStyle/>
          <a:p>
            <a:r>
              <a:rPr lang="en-ZA" dirty="0">
                <a:latin typeface="Helvetica" panose="020B0604020202020204" pitchFamily="34" charset="0"/>
                <a:cs typeface="Helvetica" panose="020B0604020202020204" pitchFamily="34" charset="0"/>
              </a:rPr>
              <a:t>Analysis &amp;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AC031B-FBE3-4CEF-A5A3-177E786182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61"/>
          <a:stretch/>
        </p:blipFill>
        <p:spPr>
          <a:xfrm>
            <a:off x="8897257" y="0"/>
            <a:ext cx="3294743" cy="6858000"/>
          </a:xfrm>
          <a:prstGeom prst="rect">
            <a:avLst/>
          </a:prstGeo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00572" y="4612800"/>
            <a:ext cx="3991428" cy="1265485"/>
          </a:xfrm>
          <a:solidFill>
            <a:schemeClr val="tx1"/>
          </a:solidFill>
        </p:spPr>
        <p:txBody>
          <a:bodyPr lIns="365760" rIns="91440"/>
          <a:lstStyle/>
          <a:p>
            <a:r>
              <a:rPr lang="en-ZA" sz="1200" i="0" spc="300" dirty="0">
                <a:latin typeface="Bahnschrift Condensed" panose="020B0502040204020203" pitchFamily="34" charset="0"/>
                <a:cs typeface="Segoe UI Semilight" panose="020B0402040204020203" pitchFamily="34" charset="0"/>
              </a:rPr>
              <a:t>Concept: </a:t>
            </a:r>
            <a:r>
              <a:rPr lang="en-ZA" sz="1200" b="1" i="0" spc="300" dirty="0">
                <a:latin typeface="Bahnschrift Condensed" panose="020B0502040204020203" pitchFamily="34" charset="0"/>
                <a:cs typeface="Segoe UI Semilight" panose="020B0402040204020203" pitchFamily="34" charset="0"/>
              </a:rPr>
              <a:t>Zeph Marcus</a:t>
            </a:r>
          </a:p>
          <a:p>
            <a:r>
              <a:rPr lang="en-ZA" sz="1200" i="0" spc="300" dirty="0">
                <a:latin typeface="Bahnschrift Condensed" panose="020B0502040204020203" pitchFamily="34" charset="0"/>
                <a:cs typeface="Segoe UI Semilight" panose="020B0402040204020203" pitchFamily="34" charset="0"/>
              </a:rPr>
              <a:t>Additional consulting: </a:t>
            </a:r>
            <a:r>
              <a:rPr lang="en-ZA" sz="1200" b="1" i="0" spc="300" dirty="0">
                <a:latin typeface="Bahnschrift Condensed" panose="020B0502040204020203" pitchFamily="34" charset="0"/>
                <a:cs typeface="Segoe UI Semilight" panose="020B0402040204020203" pitchFamily="34" charset="0"/>
              </a:rPr>
              <a:t>Group 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E43F3F3-ABDD-4D9D-9BFA-E1E7EF23C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210" y="3653380"/>
            <a:ext cx="1002636" cy="94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FE549-7F2F-4510-A347-17A94E1D06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14" name="Google Shape;67;p14">
            <a:extLst>
              <a:ext uri="{FF2B5EF4-FFF2-40B4-BE49-F238E27FC236}">
                <a16:creationId xmlns:a16="http://schemas.microsoft.com/office/drawing/2014/main" id="{A36FBD6B-EE50-48A6-84B0-38764688E930}"/>
              </a:ext>
            </a:extLst>
          </p:cNvPr>
          <p:cNvSpPr txBox="1"/>
          <p:nvPr/>
        </p:nvSpPr>
        <p:spPr>
          <a:xfrm>
            <a:off x="5073399" y="1510673"/>
            <a:ext cx="3528609" cy="3894997"/>
          </a:xfrm>
          <a:prstGeom prst="rect">
            <a:avLst/>
          </a:prstGeom>
          <a:solidFill>
            <a:schemeClr val="accent5">
              <a:lumMod val="20000"/>
              <a:lumOff val="80000"/>
              <a:alpha val="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Age: 18-25 years old</a:t>
            </a: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Marital Status: Single</a:t>
            </a: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Occupation: Student</a:t>
            </a: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Expertise: Novice</a:t>
            </a: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Other: Pet-owner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Char char="-"/>
            </a:pPr>
            <a:endParaRPr b="1" dirty="0">
              <a:latin typeface="Helvetica" panose="020B0604020202020204" pitchFamily="34" charset="0"/>
              <a:ea typeface="Proxima Nova"/>
              <a:cs typeface="Helvetica" panose="020B0604020202020204" pitchFamily="34" charset="0"/>
              <a:sym typeface="Proxima Nova"/>
            </a:endParaRPr>
          </a:p>
        </p:txBody>
      </p:sp>
      <p:sp>
        <p:nvSpPr>
          <p:cNvPr id="16" name="Title 2">
            <a:extLst>
              <a:ext uri="{FF2B5EF4-FFF2-40B4-BE49-F238E27FC236}">
                <a16:creationId xmlns:a16="http://schemas.microsoft.com/office/drawing/2014/main" id="{9C2ADEF3-439D-4330-B5F4-BE2CF2F5DD0D}"/>
              </a:ext>
            </a:extLst>
          </p:cNvPr>
          <p:cNvSpPr txBox="1">
            <a:spLocks/>
          </p:cNvSpPr>
          <p:nvPr/>
        </p:nvSpPr>
        <p:spPr>
          <a:xfrm>
            <a:off x="5073399" y="1129159"/>
            <a:ext cx="4771905" cy="49040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2000" cap="none" spc="300" dirty="0">
                <a:latin typeface="Helvetica" panose="020B0604020202020204" pitchFamily="34" charset="0"/>
                <a:cs typeface="Helvetica" panose="020B0604020202020204" pitchFamily="34" charset="0"/>
              </a:rPr>
              <a:t>Demographic</a:t>
            </a:r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2567B464-1B9A-47F0-ACE5-D3822716C3F8}"/>
              </a:ext>
            </a:extLst>
          </p:cNvPr>
          <p:cNvSpPr txBox="1">
            <a:spLocks/>
          </p:cNvSpPr>
          <p:nvPr/>
        </p:nvSpPr>
        <p:spPr>
          <a:xfrm>
            <a:off x="1771895" y="321247"/>
            <a:ext cx="4771905" cy="16744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pc="300" dirty="0">
                <a:latin typeface="Helvetica" panose="020B0604020202020204" pitchFamily="34" charset="0"/>
                <a:cs typeface="Helvetica" panose="020B0604020202020204" pitchFamily="34" charset="0"/>
              </a:rPr>
              <a:t>User Persona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587CC89-C7D9-4494-B795-FEF89788D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59" y="0"/>
            <a:ext cx="1002636" cy="94614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26967B-2107-4C9D-9714-AFFC4201044B}"/>
              </a:ext>
            </a:extLst>
          </p:cNvPr>
          <p:cNvCxnSpPr>
            <a:cxnSpLocks/>
          </p:cNvCxnSpPr>
          <p:nvPr/>
        </p:nvCxnSpPr>
        <p:spPr>
          <a:xfrm>
            <a:off x="874066" y="788263"/>
            <a:ext cx="10712645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F483D85-DF55-462A-AB49-B6E020553BAE}"/>
              </a:ext>
            </a:extLst>
          </p:cNvPr>
          <p:cNvSpPr/>
          <p:nvPr/>
        </p:nvSpPr>
        <p:spPr>
          <a:xfrm>
            <a:off x="769258" y="1129159"/>
            <a:ext cx="3583055" cy="51695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oogle Shape;65;p14" descr="cozy-urban-cute-camping-outfit-stylish-travel-girl-38.jpg">
            <a:extLst>
              <a:ext uri="{FF2B5EF4-FFF2-40B4-BE49-F238E27FC236}">
                <a16:creationId xmlns:a16="http://schemas.microsoft.com/office/drawing/2014/main" id="{CCFFF463-6625-422A-8B5A-B9DAFE462AC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4065" y="1236141"/>
            <a:ext cx="3364106" cy="4946945"/>
          </a:xfrm>
          <a:prstGeom prst="rect">
            <a:avLst/>
          </a:prstGeom>
          <a:noFill/>
          <a:ln w="19050" cap="rnd" cmpd="tri">
            <a:solidFill>
              <a:schemeClr val="bg1"/>
            </a:solidFill>
            <a:round/>
          </a:ln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1220422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FE549-7F2F-4510-A347-17A94E1D06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62015" y="6416265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10" name="Google Shape;67;p14">
            <a:extLst>
              <a:ext uri="{FF2B5EF4-FFF2-40B4-BE49-F238E27FC236}">
                <a16:creationId xmlns:a16="http://schemas.microsoft.com/office/drawing/2014/main" id="{B30B906A-3798-4DB2-8DCB-8ABA7F2D8CBB}"/>
              </a:ext>
            </a:extLst>
          </p:cNvPr>
          <p:cNvSpPr txBox="1"/>
          <p:nvPr/>
        </p:nvSpPr>
        <p:spPr>
          <a:xfrm>
            <a:off x="5065484" y="1407222"/>
            <a:ext cx="7126516" cy="1329544"/>
          </a:xfrm>
          <a:prstGeom prst="rect">
            <a:avLst/>
          </a:prstGeom>
          <a:solidFill>
            <a:schemeClr val="accent5">
              <a:lumMod val="20000"/>
              <a:lumOff val="80000"/>
              <a:alpha val="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Reserve campsite online.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Find list of campsite activities.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Upload photos from camping trip.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endParaRPr lang="en-US" dirty="0">
              <a:latin typeface="Helvetica" panose="020B0604020202020204" pitchFamily="34" charset="0"/>
              <a:ea typeface="Proxima Nova"/>
              <a:cs typeface="Helvetica" panose="020B0604020202020204" pitchFamily="34" charset="0"/>
              <a:sym typeface="Proxima Nova"/>
            </a:endParaRPr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Char char="-"/>
            </a:pPr>
            <a:endParaRPr b="1" dirty="0">
              <a:latin typeface="Helvetica" panose="020B0604020202020204" pitchFamily="34" charset="0"/>
              <a:ea typeface="Proxima Nova"/>
              <a:cs typeface="Helvetica" panose="020B0604020202020204" pitchFamily="34" charset="0"/>
              <a:sym typeface="Proxima Nova"/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E2DEC2EE-E477-4612-9B5A-1D119472AE7B}"/>
              </a:ext>
            </a:extLst>
          </p:cNvPr>
          <p:cNvSpPr txBox="1">
            <a:spLocks/>
          </p:cNvSpPr>
          <p:nvPr/>
        </p:nvSpPr>
        <p:spPr>
          <a:xfrm>
            <a:off x="5065485" y="1126091"/>
            <a:ext cx="4771905" cy="49040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2000" cap="none" spc="300" dirty="0">
                <a:latin typeface="Helvetica" panose="020B0604020202020204" pitchFamily="34" charset="0"/>
                <a:cs typeface="Helvetica" panose="020B0604020202020204" pitchFamily="34" charset="0"/>
              </a:rPr>
              <a:t>Goals:</a:t>
            </a:r>
          </a:p>
        </p:txBody>
      </p:sp>
      <p:sp>
        <p:nvSpPr>
          <p:cNvPr id="13" name="Google Shape;67;p14">
            <a:extLst>
              <a:ext uri="{FF2B5EF4-FFF2-40B4-BE49-F238E27FC236}">
                <a16:creationId xmlns:a16="http://schemas.microsoft.com/office/drawing/2014/main" id="{98A2D120-9BF6-4CFF-845D-BF75F27EA1B9}"/>
              </a:ext>
            </a:extLst>
          </p:cNvPr>
          <p:cNvSpPr txBox="1"/>
          <p:nvPr/>
        </p:nvSpPr>
        <p:spPr>
          <a:xfrm>
            <a:off x="5065484" y="3297130"/>
            <a:ext cx="7126516" cy="1329544"/>
          </a:xfrm>
          <a:prstGeom prst="rect">
            <a:avLst/>
          </a:prstGeom>
          <a:solidFill>
            <a:schemeClr val="accent5">
              <a:lumMod val="20000"/>
              <a:lumOff val="80000"/>
              <a:alpha val="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Take a break from daily routine.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Explore new places.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Develop camping skills.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endParaRPr lang="en-US" dirty="0">
              <a:latin typeface="Helvetica" panose="020B0604020202020204" pitchFamily="34" charset="0"/>
              <a:ea typeface="Proxima Nova"/>
              <a:cs typeface="Helvetica" panose="020B0604020202020204" pitchFamily="34" charset="0"/>
              <a:sym typeface="Proxima Nova"/>
            </a:endParaRPr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Char char="-"/>
            </a:pPr>
            <a:endParaRPr b="1" dirty="0">
              <a:latin typeface="Helvetica" panose="020B0604020202020204" pitchFamily="34" charset="0"/>
              <a:ea typeface="Proxima Nova"/>
              <a:cs typeface="Helvetica" panose="020B0604020202020204" pitchFamily="34" charset="0"/>
              <a:sym typeface="Proxima Nova"/>
            </a:endParaRPr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99B079BE-3C59-4C78-AC7D-AC39BAB9F63A}"/>
              </a:ext>
            </a:extLst>
          </p:cNvPr>
          <p:cNvSpPr txBox="1">
            <a:spLocks/>
          </p:cNvSpPr>
          <p:nvPr/>
        </p:nvSpPr>
        <p:spPr>
          <a:xfrm>
            <a:off x="5065485" y="3015999"/>
            <a:ext cx="4771905" cy="49040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2000" cap="none" spc="300" dirty="0">
                <a:latin typeface="Helvetica" panose="020B0604020202020204" pitchFamily="34" charset="0"/>
                <a:cs typeface="Helvetica" panose="020B0604020202020204" pitchFamily="34" charset="0"/>
              </a:rPr>
              <a:t>Motivations:</a:t>
            </a:r>
          </a:p>
        </p:txBody>
      </p:sp>
      <p:sp>
        <p:nvSpPr>
          <p:cNvPr id="17" name="Google Shape;67;p14">
            <a:extLst>
              <a:ext uri="{FF2B5EF4-FFF2-40B4-BE49-F238E27FC236}">
                <a16:creationId xmlns:a16="http://schemas.microsoft.com/office/drawing/2014/main" id="{5CDB3EFA-E9E8-4FCF-A094-80558F762C08}"/>
              </a:ext>
            </a:extLst>
          </p:cNvPr>
          <p:cNvSpPr txBox="1"/>
          <p:nvPr/>
        </p:nvSpPr>
        <p:spPr>
          <a:xfrm>
            <a:off x="5065483" y="5092309"/>
            <a:ext cx="7126516" cy="1329544"/>
          </a:xfrm>
          <a:prstGeom prst="rect">
            <a:avLst/>
          </a:prstGeom>
          <a:solidFill>
            <a:schemeClr val="accent5">
              <a:lumMod val="20000"/>
              <a:lumOff val="80000"/>
              <a:alpha val="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Ads – poor placement; too many.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Poor navigation.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US" dirty="0">
                <a:latin typeface="Helvetica" panose="020B0604020202020204" pitchFamily="34" charset="0"/>
                <a:ea typeface="Proxima Nova"/>
                <a:cs typeface="Helvetica" panose="020B0604020202020204" pitchFamily="34" charset="0"/>
                <a:sym typeface="Proxima Nova"/>
              </a:rPr>
              <a:t>Lack of clear information.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endParaRPr lang="en-US" dirty="0">
              <a:latin typeface="Helvetica" panose="020B0604020202020204" pitchFamily="34" charset="0"/>
              <a:ea typeface="Proxima Nova"/>
              <a:cs typeface="Helvetica" panose="020B0604020202020204" pitchFamily="34" charset="0"/>
              <a:sym typeface="Proxima Nova"/>
            </a:endParaRPr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Char char="-"/>
            </a:pPr>
            <a:endParaRPr b="1" dirty="0">
              <a:latin typeface="Helvetica" panose="020B0604020202020204" pitchFamily="34" charset="0"/>
              <a:ea typeface="Proxima Nova"/>
              <a:cs typeface="Helvetica" panose="020B0604020202020204" pitchFamily="34" charset="0"/>
              <a:sym typeface="Proxima Nova"/>
            </a:endParaRPr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id="{FEA52288-ED46-4050-BCED-A74128B755F1}"/>
              </a:ext>
            </a:extLst>
          </p:cNvPr>
          <p:cNvSpPr txBox="1">
            <a:spLocks/>
          </p:cNvSpPr>
          <p:nvPr/>
        </p:nvSpPr>
        <p:spPr>
          <a:xfrm>
            <a:off x="5065484" y="4811178"/>
            <a:ext cx="4771905" cy="49040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2000" cap="none" spc="300" dirty="0">
                <a:latin typeface="Helvetica" panose="020B0604020202020204" pitchFamily="34" charset="0"/>
                <a:cs typeface="Helvetica" panose="020B0604020202020204" pitchFamily="34" charset="0"/>
              </a:rPr>
              <a:t>Frustrations:</a:t>
            </a:r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28FEDA37-F67D-4A18-856B-762597A1AB2A}"/>
              </a:ext>
            </a:extLst>
          </p:cNvPr>
          <p:cNvSpPr txBox="1">
            <a:spLocks/>
          </p:cNvSpPr>
          <p:nvPr/>
        </p:nvSpPr>
        <p:spPr>
          <a:xfrm>
            <a:off x="1771895" y="321247"/>
            <a:ext cx="4771905" cy="16744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pc="300" dirty="0">
                <a:latin typeface="Helvetica" panose="020B0604020202020204" pitchFamily="34" charset="0"/>
                <a:cs typeface="Helvetica" panose="020B0604020202020204" pitchFamily="34" charset="0"/>
              </a:rPr>
              <a:t>User Persona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6646C25-3A80-4964-99D1-DB48EAE86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59" y="0"/>
            <a:ext cx="1002636" cy="946149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A9F113-A322-458E-88BC-9A25F95962CA}"/>
              </a:ext>
            </a:extLst>
          </p:cNvPr>
          <p:cNvCxnSpPr>
            <a:cxnSpLocks/>
          </p:cNvCxnSpPr>
          <p:nvPr/>
        </p:nvCxnSpPr>
        <p:spPr>
          <a:xfrm>
            <a:off x="874066" y="788263"/>
            <a:ext cx="10712645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7FE81920-2CDB-4F88-A1FE-F1937FB3B943}"/>
              </a:ext>
            </a:extLst>
          </p:cNvPr>
          <p:cNvSpPr/>
          <p:nvPr/>
        </p:nvSpPr>
        <p:spPr>
          <a:xfrm>
            <a:off x="769258" y="1129159"/>
            <a:ext cx="3583055" cy="51695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oogle Shape;65;p14" descr="cozy-urban-cute-camping-outfit-stylish-travel-girl-38.jpg">
            <a:extLst>
              <a:ext uri="{FF2B5EF4-FFF2-40B4-BE49-F238E27FC236}">
                <a16:creationId xmlns:a16="http://schemas.microsoft.com/office/drawing/2014/main" id="{6336B878-8485-4E7B-9254-9A3CC95B421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4065" y="1236141"/>
            <a:ext cx="3364106" cy="4946945"/>
          </a:xfrm>
          <a:prstGeom prst="rect">
            <a:avLst/>
          </a:prstGeom>
          <a:noFill/>
          <a:ln w="19050" cap="rnd" cmpd="tri">
            <a:solidFill>
              <a:schemeClr val="bg1"/>
            </a:solidFill>
            <a:round/>
          </a:ln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3915223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FE549-7F2F-4510-A347-17A94E1D06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2567B464-1B9A-47F0-ACE5-D3822716C3F8}"/>
              </a:ext>
            </a:extLst>
          </p:cNvPr>
          <p:cNvSpPr txBox="1">
            <a:spLocks/>
          </p:cNvSpPr>
          <p:nvPr/>
        </p:nvSpPr>
        <p:spPr>
          <a:xfrm>
            <a:off x="1771895" y="321247"/>
            <a:ext cx="4771905" cy="16744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pc="300" dirty="0">
                <a:latin typeface="Helvetica" panose="020B0604020202020204" pitchFamily="34" charset="0"/>
                <a:cs typeface="Helvetica" panose="020B0604020202020204" pitchFamily="34" charset="0"/>
              </a:rPr>
              <a:t>Mood Board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587CC89-C7D9-4494-B795-FEF89788D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59" y="0"/>
            <a:ext cx="1002636" cy="94614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26967B-2107-4C9D-9714-AFFC4201044B}"/>
              </a:ext>
            </a:extLst>
          </p:cNvPr>
          <p:cNvCxnSpPr>
            <a:cxnSpLocks/>
          </p:cNvCxnSpPr>
          <p:nvPr/>
        </p:nvCxnSpPr>
        <p:spPr>
          <a:xfrm>
            <a:off x="874066" y="788263"/>
            <a:ext cx="10712645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80F18F37-A273-4B16-AB33-34F91E3E33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066" y="1192497"/>
            <a:ext cx="6727468" cy="51207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D8D256-E90B-4A70-9948-FBA320BCB5B8}"/>
              </a:ext>
            </a:extLst>
          </p:cNvPr>
          <p:cNvSpPr txBox="1"/>
          <p:nvPr/>
        </p:nvSpPr>
        <p:spPr>
          <a:xfrm>
            <a:off x="7985616" y="1255280"/>
            <a:ext cx="3601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Link: </a:t>
            </a:r>
            <a:r>
              <a:rPr lang="en-US" dirty="0">
                <a:hlinkClick r:id="rId3"/>
              </a:rPr>
              <a:t>https://www.pinterest.com/zcmarcus/camping/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225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69258" y="1039092"/>
            <a:ext cx="10885185" cy="5323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FE549-7F2F-4510-A347-17A94E1D06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2567B464-1B9A-47F0-ACE5-D3822716C3F8}"/>
              </a:ext>
            </a:extLst>
          </p:cNvPr>
          <p:cNvSpPr txBox="1">
            <a:spLocks/>
          </p:cNvSpPr>
          <p:nvPr/>
        </p:nvSpPr>
        <p:spPr>
          <a:xfrm>
            <a:off x="1771895" y="321247"/>
            <a:ext cx="4771905" cy="16744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pc="300" dirty="0" err="1">
                <a:latin typeface="Helvetica" panose="020B0604020202020204" pitchFamily="34" charset="0"/>
                <a:cs typeface="Helvetica" panose="020B0604020202020204" pitchFamily="34" charset="0"/>
              </a:rPr>
              <a:t>Color</a:t>
            </a:r>
            <a:r>
              <a:rPr lang="en-ZA" spc="300" dirty="0">
                <a:latin typeface="Helvetica" panose="020B0604020202020204" pitchFamily="34" charset="0"/>
                <a:cs typeface="Helvetica" panose="020B0604020202020204" pitchFamily="34" charset="0"/>
              </a:rPr>
              <a:t> Analysis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587CC89-C7D9-4494-B795-FEF89788D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259" y="0"/>
            <a:ext cx="1002636" cy="94614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26967B-2107-4C9D-9714-AFFC4201044B}"/>
              </a:ext>
            </a:extLst>
          </p:cNvPr>
          <p:cNvCxnSpPr>
            <a:cxnSpLocks/>
          </p:cNvCxnSpPr>
          <p:nvPr/>
        </p:nvCxnSpPr>
        <p:spPr>
          <a:xfrm>
            <a:off x="874066" y="788263"/>
            <a:ext cx="10712645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5174616"/>
              </p:ext>
            </p:extLst>
          </p:nvPr>
        </p:nvGraphicFramePr>
        <p:xfrm>
          <a:off x="897347" y="1157142"/>
          <a:ext cx="4579937" cy="5205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Document" r:id="rId4" imgW="6908793" imgH="7838871" progId="Word.Document.12">
                  <p:embed/>
                </p:oleObj>
              </mc:Choice>
              <mc:Fallback>
                <p:oleObj name="Document" r:id="rId4" imgW="6908793" imgH="783887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97347" y="1157142"/>
                        <a:ext cx="4579937" cy="5205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0614457"/>
              </p:ext>
            </p:extLst>
          </p:nvPr>
        </p:nvGraphicFramePr>
        <p:xfrm>
          <a:off x="6423632" y="2088660"/>
          <a:ext cx="6699250" cy="5116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Document" r:id="rId6" imgW="7133181" imgH="5434303" progId="Word.Document.12">
                  <p:embed/>
                </p:oleObj>
              </mc:Choice>
              <mc:Fallback>
                <p:oleObj name="Document" r:id="rId6" imgW="7133181" imgH="543430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23632" y="2088660"/>
                        <a:ext cx="6699250" cy="5116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8270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69258" y="1039092"/>
            <a:ext cx="10885185" cy="5323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FE549-7F2F-4510-A347-17A94E1D06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2567B464-1B9A-47F0-ACE5-D3822716C3F8}"/>
              </a:ext>
            </a:extLst>
          </p:cNvPr>
          <p:cNvSpPr txBox="1">
            <a:spLocks/>
          </p:cNvSpPr>
          <p:nvPr/>
        </p:nvSpPr>
        <p:spPr>
          <a:xfrm>
            <a:off x="1771895" y="321247"/>
            <a:ext cx="4771905" cy="16744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pc="300" dirty="0" err="1">
                <a:latin typeface="Helvetica" panose="020B0604020202020204" pitchFamily="34" charset="0"/>
                <a:cs typeface="Helvetica" panose="020B0604020202020204" pitchFamily="34" charset="0"/>
              </a:rPr>
              <a:t>Color</a:t>
            </a:r>
            <a:r>
              <a:rPr lang="en-ZA" spc="300" dirty="0">
                <a:latin typeface="Helvetica" panose="020B0604020202020204" pitchFamily="34" charset="0"/>
                <a:cs typeface="Helvetica" panose="020B0604020202020204" pitchFamily="34" charset="0"/>
              </a:rPr>
              <a:t> Analysis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587CC89-C7D9-4494-B795-FEF89788D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259" y="0"/>
            <a:ext cx="1002636" cy="94614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26967B-2107-4C9D-9714-AFFC4201044B}"/>
              </a:ext>
            </a:extLst>
          </p:cNvPr>
          <p:cNvCxnSpPr>
            <a:cxnSpLocks/>
          </p:cNvCxnSpPr>
          <p:nvPr/>
        </p:nvCxnSpPr>
        <p:spPr>
          <a:xfrm>
            <a:off x="874066" y="788263"/>
            <a:ext cx="10712645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5046243"/>
              </p:ext>
            </p:extLst>
          </p:nvPr>
        </p:nvGraphicFramePr>
        <p:xfrm>
          <a:off x="4860977" y="1072813"/>
          <a:ext cx="6232525" cy="476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Document" r:id="rId4" imgW="7133181" imgH="5432503" progId="Word.Document.12">
                  <p:embed/>
                </p:oleObj>
              </mc:Choice>
              <mc:Fallback>
                <p:oleObj name="Document" r:id="rId4" imgW="7133181" imgH="5432503" progId="Word.Document.12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60977" y="1072813"/>
                        <a:ext cx="6232525" cy="4765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29508" y="1267396"/>
            <a:ext cx="3243234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00" b="1" dirty="0"/>
              <a:t>User Needs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Crave new experiences.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Value clarity and conciseness.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Require smooth and easy </a:t>
            </a:r>
            <a:r>
              <a:rPr lang="en-US" sz="1700" dirty="0" err="1"/>
              <a:t>nav</a:t>
            </a:r>
            <a:endParaRPr lang="en-US" sz="17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150000"/>
              </a:lnSpc>
            </a:pPr>
            <a:endParaRPr lang="en-US" sz="1700" dirty="0"/>
          </a:p>
        </p:txBody>
      </p:sp>
      <p:sp>
        <p:nvSpPr>
          <p:cNvPr id="7" name="TextBox 6"/>
          <p:cNvSpPr txBox="1"/>
          <p:nvPr/>
        </p:nvSpPr>
        <p:spPr>
          <a:xfrm>
            <a:off x="4763395" y="2901440"/>
            <a:ext cx="62260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Green and Blue</a:t>
            </a:r>
            <a:r>
              <a:rPr lang="en-US" sz="1600" dirty="0"/>
              <a:t>: </a:t>
            </a:r>
          </a:p>
          <a:p>
            <a:pPr marL="285750" indent="-285750">
              <a:buFont typeface="Times New Roman" panose="02020603050405020304" pitchFamily="18" charset="0"/>
              <a:buChar char="–"/>
            </a:pPr>
            <a:r>
              <a:rPr lang="en-US" sz="1600" dirty="0"/>
              <a:t>Tranquility and lushness of Wisconsin’s undisturbed natural spaces</a:t>
            </a:r>
          </a:p>
          <a:p>
            <a:endParaRPr lang="en-US" sz="1600" dirty="0"/>
          </a:p>
          <a:p>
            <a:r>
              <a:rPr lang="en-US" sz="1600" b="1" dirty="0"/>
              <a:t>Red and Grey(s)</a:t>
            </a:r>
            <a:r>
              <a:rPr lang="en-US" sz="1600" dirty="0"/>
              <a:t>:</a:t>
            </a:r>
          </a:p>
          <a:p>
            <a:pPr marL="285750" indent="-285750">
              <a:buFont typeface="Times New Roman" panose="02020603050405020304" pitchFamily="18" charset="0"/>
              <a:buChar char="–"/>
            </a:pPr>
            <a:r>
              <a:rPr lang="en-US" sz="1600" dirty="0"/>
              <a:t>Grounding quality of earth tones; draw comparison to rocky country hillsides; subdued hues provide structure without drawing user’s attention.</a:t>
            </a:r>
          </a:p>
          <a:p>
            <a:endParaRPr lang="en-US" sz="1600" dirty="0"/>
          </a:p>
          <a:p>
            <a:r>
              <a:rPr lang="en-US" sz="1600" b="1" dirty="0"/>
              <a:t>Light Blue:</a:t>
            </a:r>
          </a:p>
          <a:p>
            <a:pPr marL="285750" indent="-285750">
              <a:buFont typeface="Times New Roman" panose="02020603050405020304" pitchFamily="18" charset="0"/>
              <a:buChar char="–"/>
            </a:pPr>
            <a:r>
              <a:rPr lang="en-US" sz="1600" dirty="0"/>
              <a:t> Suggest clear open sky; provide contrast.</a:t>
            </a:r>
          </a:p>
        </p:txBody>
      </p:sp>
    </p:spTree>
    <p:extLst>
      <p:ext uri="{BB962C8B-B14F-4D97-AF65-F5344CB8AC3E}">
        <p14:creationId xmlns:p14="http://schemas.microsoft.com/office/powerpoint/2010/main" val="1907276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FE549-7F2F-4510-A347-17A94E1D06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2567B464-1B9A-47F0-ACE5-D3822716C3F8}"/>
              </a:ext>
            </a:extLst>
          </p:cNvPr>
          <p:cNvSpPr txBox="1">
            <a:spLocks/>
          </p:cNvSpPr>
          <p:nvPr/>
        </p:nvSpPr>
        <p:spPr>
          <a:xfrm>
            <a:off x="1771894" y="321247"/>
            <a:ext cx="7575305" cy="16744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pc="300" dirty="0">
                <a:latin typeface="Helvetica" panose="020B0604020202020204" pitchFamily="34" charset="0"/>
                <a:cs typeface="Helvetica" panose="020B0604020202020204" pitchFamily="34" charset="0"/>
              </a:rPr>
              <a:t>Website Experience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587CC89-C7D9-4494-B795-FEF89788D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59" y="0"/>
            <a:ext cx="1002636" cy="94614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26967B-2107-4C9D-9714-AFFC4201044B}"/>
              </a:ext>
            </a:extLst>
          </p:cNvPr>
          <p:cNvCxnSpPr>
            <a:cxnSpLocks/>
          </p:cNvCxnSpPr>
          <p:nvPr/>
        </p:nvCxnSpPr>
        <p:spPr>
          <a:xfrm>
            <a:off x="874066" y="788263"/>
            <a:ext cx="10712645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893" y="1452675"/>
            <a:ext cx="4642122" cy="4686300"/>
          </a:xfrm>
          <a:prstGeom prst="rect">
            <a:avLst/>
          </a:prstGeom>
          <a:ln w="104775">
            <a:solidFill>
              <a:schemeClr val="bg2">
                <a:lumMod val="50000"/>
              </a:schemeClr>
            </a:solidFill>
          </a:ln>
        </p:spPr>
      </p:pic>
      <p:pic>
        <p:nvPicPr>
          <p:cNvPr id="6" name="Picture 5">
            <a:hlinkClick r:id="rId3"/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569"/>
          <a:stretch/>
        </p:blipFill>
        <p:spPr>
          <a:xfrm>
            <a:off x="8317131" y="1452675"/>
            <a:ext cx="2060135" cy="3686080"/>
          </a:xfrm>
          <a:prstGeom prst="rect">
            <a:avLst/>
          </a:prstGeom>
          <a:ln w="104775">
            <a:solidFill>
              <a:schemeClr val="bg2">
                <a:lumMod val="50000"/>
              </a:schemeClr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035B86-2EA0-4B94-8A2E-AB09D888AC85}"/>
              </a:ext>
            </a:extLst>
          </p:cNvPr>
          <p:cNvSpPr txBox="1"/>
          <p:nvPr/>
        </p:nvSpPr>
        <p:spPr>
          <a:xfrm>
            <a:off x="6810374" y="1452675"/>
            <a:ext cx="11525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Ctrl-Click to view on </a:t>
            </a:r>
            <a:r>
              <a:rPr lang="en-US" dirty="0" err="1"/>
              <a:t>Moqups</a:t>
            </a:r>
            <a:r>
              <a:rPr lang="en-US" dirty="0"/>
              <a:t>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2287714-1750-4FAA-BEF9-98D2DEA8653C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7386637" y="2376005"/>
            <a:ext cx="0" cy="9233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1051303-8888-4B07-857E-91FA39D1D60C}"/>
              </a:ext>
            </a:extLst>
          </p:cNvPr>
          <p:cNvCxnSpPr/>
          <p:nvPr/>
        </p:nvCxnSpPr>
        <p:spPr>
          <a:xfrm>
            <a:off x="7391400" y="3305175"/>
            <a:ext cx="5048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B653F33-6094-4669-BE1F-FF0B20DBDAAF}"/>
              </a:ext>
            </a:extLst>
          </p:cNvPr>
          <p:cNvCxnSpPr/>
          <p:nvPr/>
        </p:nvCxnSpPr>
        <p:spPr>
          <a:xfrm flipH="1">
            <a:off x="6848475" y="3305175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8418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inimalistic Presentation Layout_SB - v6" id="{67056ED3-B4C9-43D6-B04E-246645D2F1A5}" vid="{EF913330-EBA1-4EBC-8C4F-D710DC878F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934E25-8442-49E9-ABDF-3146C4145F3B}">
  <ds:schemaRefs>
    <ds:schemaRef ds:uri="http://schemas.openxmlformats.org/package/2006/metadata/core-properties"/>
    <ds:schemaRef ds:uri="6dc4bcd6-49db-4c07-9060-8acfc67cef9f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dcmitype/"/>
    <ds:schemaRef ds:uri="http://schemas.microsoft.com/sharepoint/v3"/>
    <ds:schemaRef ds:uri="http://purl.org/dc/elements/1.1/"/>
    <ds:schemaRef ds:uri="fb0879af-3eba-417a-a55a-ffe6dcd6ca77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0</TotalTime>
  <Words>191</Words>
  <Application>Microsoft Office PowerPoint</Application>
  <PresentationFormat>Widescreen</PresentationFormat>
  <Paragraphs>48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Bahnschrift Condensed</vt:lpstr>
      <vt:lpstr>Calibri</vt:lpstr>
      <vt:lpstr>Helvetica</vt:lpstr>
      <vt:lpstr>Times New Roman</vt:lpstr>
      <vt:lpstr>Wingdings</vt:lpstr>
      <vt:lpstr>Office Theme</vt:lpstr>
      <vt:lpstr>Document</vt:lpstr>
      <vt:lpstr>Analysis &amp;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2019-04-08T21:29:31Z</dcterms:created>
  <dcterms:modified xsi:type="dcterms:W3CDTF">2019-04-10T01:45:24Z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